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60" r:id="rId1"/>
  </p:sldMasterIdLst>
  <p:notesMasterIdLst>
    <p:notesMasterId r:id="rId18"/>
  </p:notesMasterIdLst>
  <p:sldIdLst>
    <p:sldId id="473" r:id="rId2"/>
    <p:sldId id="423" r:id="rId3"/>
    <p:sldId id="456" r:id="rId4"/>
    <p:sldId id="458" r:id="rId5"/>
    <p:sldId id="459" r:id="rId6"/>
    <p:sldId id="460" r:id="rId7"/>
    <p:sldId id="461" r:id="rId8"/>
    <p:sldId id="462" r:id="rId9"/>
    <p:sldId id="463" r:id="rId10"/>
    <p:sldId id="464" r:id="rId11"/>
    <p:sldId id="466" r:id="rId12"/>
    <p:sldId id="467" r:id="rId13"/>
    <p:sldId id="468" r:id="rId14"/>
    <p:sldId id="469" r:id="rId15"/>
    <p:sldId id="470" r:id="rId16"/>
    <p:sldId id="472" r:id="rId1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2">
          <p15:clr>
            <a:srgbClr val="A4A3A4"/>
          </p15:clr>
        </p15:guide>
        <p15:guide id="3" pos="288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5D"/>
    <a:srgbClr val="008B3F"/>
    <a:srgbClr val="004080"/>
    <a:srgbClr val="FF0000"/>
    <a:srgbClr val="6666CC"/>
    <a:srgbClr val="3333CC"/>
    <a:srgbClr val="333399"/>
    <a:srgbClr val="ED6B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2" autoAdjust="0"/>
    <p:restoredTop sz="94660"/>
  </p:normalViewPr>
  <p:slideViewPr>
    <p:cSldViewPr>
      <p:cViewPr varScale="1">
        <p:scale>
          <a:sx n="92" d="100"/>
          <a:sy n="92" d="100"/>
        </p:scale>
        <p:origin x="1548" y="60"/>
      </p:cViewPr>
      <p:guideLst>
        <p:guide orient="horz" pos="2160"/>
        <p:guide orient="horz" pos="4032"/>
        <p:guide pos="28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300CEDA-66F9-4501-AC20-C0686FD9AFB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F5BBC93-98F0-491A-A420-8D408BD5C7D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5BB67AF1-4234-4932-8156-BC4717DE7A8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C823AE1D-6C46-41E0-866C-77D85085D8C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D753C33B-0AB9-47E6-AC53-21D444D68A8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BE31ABEB-87E4-432A-A2E7-294F827054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41DE9952-2538-4B43-8C25-4DAB1D1D0CB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F52C1687-94FC-48C2-8F6F-7A593920BD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630880B7-2968-4E30-AD0F-B135996A2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276C7-BF30-44AC-A8C8-B737853BDF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B77AADF-E393-4098-B8CC-8107AAC3FB7B}" type="slidenum">
              <a:rPr lang="en-US" altLang="en-US" sz="1200"/>
              <a:pPr/>
              <a:t>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7FBBF637-38A2-4A81-B80E-C390A295946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BF76E12F-8CCD-4863-A803-9CA3CEA60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115E2-AE61-405B-8FCB-1DEFBA81A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4DDE2F2-56CD-4F71-BE6A-7AD94E0307E7}" type="slidenum">
              <a:rPr lang="en-US" altLang="en-US" sz="1200"/>
              <a:pPr/>
              <a:t>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10FC57A-2219-45E0-A70C-A26268D964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322B6E8-DDA5-4BF5-AD8F-23C89A722BEE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304C2299-1975-421C-8F33-E7C0BC1EBB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E06A1F0A-4117-4B78-AE95-51A38E3D60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b="1">
                <a:latin typeface="Arial" panose="020B0604020202020204" pitchFamily="34" charset="0"/>
              </a:rPr>
              <a:t>Chapter 15, Figure 15.28 Labeled   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661148-6367-45AC-B85D-A67C95362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53200"/>
            <a:ext cx="18319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900">
                <a:solidFill>
                  <a:srgbClr val="000000"/>
                </a:solidFill>
                <a:latin typeface="Arial" charset="0"/>
                <a:cs typeface="Arial" charset="0"/>
              </a:rPr>
              <a:t>© 2014 Pearson Education, Inc. </a:t>
            </a:r>
          </a:p>
        </p:txBody>
      </p:sp>
      <p:sp>
        <p:nvSpPr>
          <p:cNvPr id="3" name="Rectangle 1028">
            <a:extLst>
              <a:ext uri="{FF2B5EF4-FFF2-40B4-BE49-F238E27FC236}">
                <a16:creationId xmlns:a16="http://schemas.microsoft.com/office/drawing/2014/main" id="{35F5E322-1785-4DEA-B450-36FCF4DEA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CB5CAA7-A13F-4A0B-9DE9-27D0D960F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" y="-1588"/>
            <a:ext cx="8001000" cy="51911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800" dirty="0">
                <a:solidFill>
                  <a:schemeClr val="bg1"/>
                </a:solidFill>
                <a:ea typeface="ＭＳ Ｐゴシック" pitchFamily="-106" charset="-128"/>
                <a:cs typeface="ＭＳ Ｐゴシック" pitchFamily="-106" charset="-128"/>
              </a:rPr>
              <a:t>Chapter 14 Lecture </a:t>
            </a:r>
          </a:p>
        </p:txBody>
      </p:sp>
      <p:pic>
        <p:nvPicPr>
          <p:cNvPr id="5" name="Picture 11" descr="Pearson_Bound_White">
            <a:extLst>
              <a:ext uri="{FF2B5EF4-FFF2-40B4-BE49-F238E27FC236}">
                <a16:creationId xmlns:a16="http://schemas.microsoft.com/office/drawing/2014/main" id="{FCB76B0F-C2DB-4FE3-A1BE-362530FB36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063" y="6356350"/>
            <a:ext cx="1528762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ess0433_11_thumbnail.png">
            <a:extLst>
              <a:ext uri="{FF2B5EF4-FFF2-40B4-BE49-F238E27FC236}">
                <a16:creationId xmlns:a16="http://schemas.microsoft.com/office/drawing/2014/main" id="{E32175B9-D721-4577-97A4-7E046D402C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828800"/>
            <a:ext cx="38703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7D1C62-7E14-427D-B1AE-A370825C719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1400" y="609600"/>
            <a:ext cx="525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spcBef>
                <a:spcPct val="50000"/>
              </a:spcBef>
              <a:buFont typeface="Arial" charset="0"/>
              <a:buNone/>
              <a:defRPr/>
            </a:pPr>
            <a:r>
              <a:rPr lang="en-US" sz="2800" b="1">
                <a:latin typeface="Arial" charset="0"/>
                <a:cs typeface="Arial" charset="0"/>
              </a:rPr>
              <a:t>Physical Geography: </a:t>
            </a:r>
            <a:br>
              <a:rPr lang="en-US" sz="2800" b="1">
                <a:latin typeface="Arial" charset="0"/>
                <a:cs typeface="Arial" charset="0"/>
              </a:rPr>
            </a:br>
            <a:r>
              <a:rPr lang="en-US" sz="2800" b="1">
                <a:latin typeface="Arial" charset="0"/>
                <a:cs typeface="Arial" charset="0"/>
              </a:rPr>
              <a:t>A Landscape Appreciation</a:t>
            </a:r>
            <a:endParaRPr lang="en-US" sz="4000" b="1">
              <a:latin typeface="Arial" charset="0"/>
              <a:cs typeface="Arial" charset="0"/>
            </a:endParaRPr>
          </a:p>
          <a:p>
            <a:pPr algn="r" eaLnBrk="0" hangingPunct="0">
              <a:lnSpc>
                <a:spcPct val="30000"/>
              </a:lnSpc>
              <a:spcBef>
                <a:spcPct val="50000"/>
              </a:spcBef>
              <a:buFont typeface="Arial" charset="0"/>
              <a:buNone/>
              <a:defRPr/>
            </a:pPr>
            <a:r>
              <a:rPr lang="en-US" sz="1800">
                <a:latin typeface="Arial" charset="0"/>
                <a:cs typeface="Arial" charset="0"/>
              </a:rPr>
              <a:t>11</a:t>
            </a:r>
            <a:r>
              <a:rPr lang="en-US" sz="1800" baseline="30000">
                <a:latin typeface="Arial" charset="0"/>
                <a:cs typeface="Arial" charset="0"/>
              </a:rPr>
              <a:t>th</a:t>
            </a:r>
            <a:r>
              <a:rPr lang="en-US" sz="1800">
                <a:latin typeface="Arial" charset="0"/>
                <a:cs typeface="Arial" charset="0"/>
              </a:rPr>
              <a:t> Edition</a:t>
            </a:r>
            <a:endParaRPr lang="en-US" sz="1800" i="1">
              <a:latin typeface="Arial" charset="0"/>
              <a:cs typeface="Arial" charset="0"/>
            </a:endParaRP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EFD526A7-4FC4-423F-A47F-3DCEBA5CAA1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127375"/>
            <a:ext cx="3657600" cy="23082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pPr eaLnBrk="1" hangingPunct="1">
              <a:defRPr/>
            </a:pPr>
            <a:r>
              <a:rPr lang="en-US" sz="3600" b="1" dirty="0">
                <a:cs typeface="Arial" charset="0"/>
              </a:rPr>
              <a:t>Preliminaries to Erosion:  Weathering and Mass Wasting</a:t>
            </a:r>
            <a:endParaRPr lang="en-US" sz="18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11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279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398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0A9B9A5-9E77-40C3-BE92-D1CE7E98EB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BBD23E0-6209-4011-9DFB-898EAFAE29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84873E1-21E6-4E0A-A69C-376268B978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2F5D243-8E37-4F31-9D4E-FA76EDF1E4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445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77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434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1141413"/>
            <a:ext cx="4038600" cy="5106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125" y="1141413"/>
            <a:ext cx="4038600" cy="5106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750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279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54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96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007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57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8">
            <a:extLst>
              <a:ext uri="{FF2B5EF4-FFF2-40B4-BE49-F238E27FC236}">
                <a16:creationId xmlns:a16="http://schemas.microsoft.com/office/drawing/2014/main" id="{80700268-3A5C-4DFE-9EE2-9AF322AD3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6F956E1-F8B9-4E0D-A62E-F8E876C2D3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3333817-A30B-48DA-B2F6-FB411B406F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1141413"/>
            <a:ext cx="822960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327A267-1740-4CFA-A509-AD32D8A83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53200"/>
            <a:ext cx="18319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900">
                <a:solidFill>
                  <a:srgbClr val="000000"/>
                </a:solidFill>
                <a:latin typeface="Arial" charset="0"/>
                <a:cs typeface="Arial" charset="0"/>
              </a:rPr>
              <a:t>© 2014 Pearson Education, Inc.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5" r:id="rId12"/>
  </p:sldLayoutIdLst>
  <p:hf sldNum="0" hd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ヒラギノ角ゴ Pro W3" charset="0"/>
          <a:cs typeface="ヒラギノ角ゴ Pro W3" pitchFamily="-106" charset="-128"/>
        </a:defRPr>
      </a:lvl1pPr>
      <a:lvl2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ヒラギノ角ゴ Pro W3" charset="0"/>
          <a:cs typeface="ヒラギノ角ゴ Pro W3" pitchFamily="-106" charset="-128"/>
        </a:defRPr>
      </a:lvl2pPr>
      <a:lvl3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ヒラギノ角ゴ Pro W3" charset="0"/>
          <a:cs typeface="ヒラギノ角ゴ Pro W3" pitchFamily="-106" charset="-128"/>
        </a:defRPr>
      </a:lvl3pPr>
      <a:lvl4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ヒラギノ角ゴ Pro W3" charset="0"/>
          <a:cs typeface="ヒラギノ角ゴ Pro W3" pitchFamily="-106" charset="-128"/>
        </a:defRPr>
      </a:lvl4pPr>
      <a:lvl5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ヒラギノ角ゴ Pro W3" charset="0"/>
          <a:cs typeface="ヒラギノ角ゴ Pro W3" pitchFamily="-106" charset="-128"/>
        </a:defRPr>
      </a:lvl5pPr>
      <a:lvl6pPr marL="457200" algn="l" rtl="0" eaLnBrk="1" fontAlgn="base" hangingPunct="1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ヒラギノ角ゴ Pro W3" charset="0"/>
          <a:cs typeface="ヒラギノ角ゴ Pro W3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ヒラギノ角ゴ Pro W3" pitchFamily="84" charset="-128"/>
          <a:cs typeface="Genev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06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6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4509A080-44D2-412C-82C6-E9556A417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ヒラギノ角ゴ Pro W3" pitchFamily="84" charset="-128"/>
              </a:rPr>
              <a:t>Chapter 15  Weathering and Mass Wasting</a:t>
            </a:r>
          </a:p>
        </p:txBody>
      </p:sp>
      <p:pic>
        <p:nvPicPr>
          <p:cNvPr id="4099" name="Content Placeholder 3" descr="regolith.gif">
            <a:extLst>
              <a:ext uri="{FF2B5EF4-FFF2-40B4-BE49-F238E27FC236}">
                <a16:creationId xmlns:a16="http://schemas.microsoft.com/office/drawing/2014/main" id="{DACFB566-AA30-4105-B2FA-D91F9C36F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57600" y="1524000"/>
            <a:ext cx="1898650" cy="4498975"/>
          </a:xfrm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25BD0988-A617-4631-8701-D1F0E7882A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5"/>
    </mc:Choice>
    <mc:Fallback>
      <p:transition spd="slow" advTm="5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3DF818B-3C19-4762-8C16-7373A5B2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Weathering Agents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13AD2EB9-DBCF-4734-9736-32830E7C6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125" y="1141413"/>
            <a:ext cx="4511675" cy="5106987"/>
          </a:xfrm>
        </p:spPr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Biological weathering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Plants and animals alter rock structure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Impacts of lichens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Burrowing animals</a:t>
            </a:r>
          </a:p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Climate and weathering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High temperatures and abundant precipitation increase chemical weathering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13316" name="Picture 1">
            <a:extLst>
              <a:ext uri="{FF2B5EF4-FFF2-40B4-BE49-F238E27FC236}">
                <a16:creationId xmlns:a16="http://schemas.microsoft.com/office/drawing/2014/main" id="{5CBAF9C7-CA36-4CAA-AA8E-1EA37FB94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4" r="-2" b="2522"/>
          <a:stretch>
            <a:fillRect/>
          </a:stretch>
        </p:blipFill>
        <p:spPr bwMode="auto">
          <a:xfrm>
            <a:off x="4745038" y="1219200"/>
            <a:ext cx="3935412" cy="520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394AC981-E0C2-432C-AA63-8992DA518F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29"/>
    </mc:Choice>
    <mc:Fallback>
      <p:transition spd="slow" advTm="50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D9E123C0-ED6F-406A-B122-230EDD72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Mass Wasting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8872F0A2-FEE5-4D64-914A-7A50BAE26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Types of mass wasting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14340" name="Picture 1">
            <a:extLst>
              <a:ext uri="{FF2B5EF4-FFF2-40B4-BE49-F238E27FC236}">
                <a16:creationId xmlns:a16="http://schemas.microsoft.com/office/drawing/2014/main" id="{3D43CC35-6BE5-4599-B770-3B1291211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2"/>
          <a:stretch>
            <a:fillRect/>
          </a:stretch>
        </p:blipFill>
        <p:spPr bwMode="auto">
          <a:xfrm>
            <a:off x="1676400" y="1752600"/>
            <a:ext cx="5699125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151382A6-FB0E-4DF0-9637-62827D6B73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09"/>
    </mc:Choice>
    <mc:Fallback>
      <p:transition spd="slow" advTm="45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>
            <a:extLst>
              <a:ext uri="{FF2B5EF4-FFF2-40B4-BE49-F238E27FC236}">
                <a16:creationId xmlns:a16="http://schemas.microsoft.com/office/drawing/2014/main" id="{C6BD7B48-CCFF-408A-8678-2A838940F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4"/>
          <a:stretch>
            <a:fillRect/>
          </a:stretch>
        </p:blipFill>
        <p:spPr bwMode="auto">
          <a:xfrm>
            <a:off x="3048000" y="3276600"/>
            <a:ext cx="5715000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itle 1">
            <a:extLst>
              <a:ext uri="{FF2B5EF4-FFF2-40B4-BE49-F238E27FC236}">
                <a16:creationId xmlns:a16="http://schemas.microsoft.com/office/drawing/2014/main" id="{65F1E871-527F-4226-865B-FA3A858D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Mass Wasting</a:t>
            </a:r>
          </a:p>
        </p:txBody>
      </p:sp>
      <p:sp>
        <p:nvSpPr>
          <p:cNvPr id="15364" name="Content Placeholder 2">
            <a:extLst>
              <a:ext uri="{FF2B5EF4-FFF2-40B4-BE49-F238E27FC236}">
                <a16:creationId xmlns:a16="http://schemas.microsoft.com/office/drawing/2014/main" id="{A97985DA-862A-424A-9DF4-B33C95519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Fall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Rockfall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Talus/Scree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Uniform accumulation of rockfall material – talus apron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Material tends to collect in cone shaped heaps – </a:t>
            </a:r>
            <a:br>
              <a:rPr lang="en-US" altLang="en-US">
                <a:cs typeface="Geneva" pitchFamily="84" charset="0"/>
              </a:rPr>
            </a:br>
            <a:r>
              <a:rPr lang="en-US" altLang="en-US">
                <a:cs typeface="Geneva" pitchFamily="84" charset="0"/>
              </a:rPr>
              <a:t>talus cones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Talus cones grow </a:t>
            </a:r>
            <a:br>
              <a:rPr lang="en-US" altLang="en-US">
                <a:cs typeface="Geneva" pitchFamily="84" charset="0"/>
              </a:rPr>
            </a:br>
            <a:r>
              <a:rPr lang="en-US" altLang="en-US">
                <a:cs typeface="Geneva" pitchFamily="84" charset="0"/>
              </a:rPr>
              <a:t>up the mountain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Slow talus flow </a:t>
            </a:r>
            <a:br>
              <a:rPr lang="en-US" altLang="en-US">
                <a:cs typeface="Geneva" pitchFamily="84" charset="0"/>
              </a:rPr>
            </a:br>
            <a:r>
              <a:rPr lang="en-US" altLang="en-US">
                <a:cs typeface="Geneva" pitchFamily="84" charset="0"/>
              </a:rPr>
              <a:t>in glaciers – </a:t>
            </a:r>
            <a:br>
              <a:rPr lang="en-US" altLang="en-US">
                <a:cs typeface="Geneva" pitchFamily="84" charset="0"/>
              </a:rPr>
            </a:br>
            <a:r>
              <a:rPr lang="en-US" altLang="en-US">
                <a:cs typeface="Geneva" pitchFamily="84" charset="0"/>
              </a:rPr>
              <a:t>rock glaciers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B45EBB66-F021-4CAB-96E7-BFB2C90304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83"/>
    </mc:Choice>
    <mc:Fallback>
      <p:transition spd="slow" advTm="35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C30042A5-482D-40A8-B23B-F4B60F453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4"/>
          <a:stretch>
            <a:fillRect/>
          </a:stretch>
        </p:blipFill>
        <p:spPr bwMode="auto">
          <a:xfrm>
            <a:off x="4419600" y="3508375"/>
            <a:ext cx="4429125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itle 1">
            <a:extLst>
              <a:ext uri="{FF2B5EF4-FFF2-40B4-BE49-F238E27FC236}">
                <a16:creationId xmlns:a16="http://schemas.microsoft.com/office/drawing/2014/main" id="{1E5C88E3-B3AB-4622-8721-2EB6D1DD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Mass Wasting</a:t>
            </a:r>
          </a:p>
        </p:txBody>
      </p:sp>
      <p:sp>
        <p:nvSpPr>
          <p:cNvPr id="16388" name="Content Placeholder 2">
            <a:extLst>
              <a:ext uri="{FF2B5EF4-FFF2-40B4-BE49-F238E27FC236}">
                <a16:creationId xmlns:a16="http://schemas.microsoft.com/office/drawing/2014/main" id="{63F579CF-9D20-4865-9839-443047598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Slide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Landslide, instantaneous mass slope collapse with no fluid flow lubrication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Initiated from added weight from rainfall or earthquakes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Rock avalanches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Lost material leaves land scar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Rotation of sliding </a:t>
            </a:r>
            <a:br>
              <a:rPr lang="en-US" altLang="en-US">
                <a:cs typeface="Geneva" pitchFamily="84" charset="0"/>
              </a:rPr>
            </a:br>
            <a:r>
              <a:rPr lang="en-US" altLang="en-US">
                <a:cs typeface="Geneva" pitchFamily="84" charset="0"/>
              </a:rPr>
              <a:t>material – slump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6021EE30-7F79-4B4A-974F-0F8555FA6C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10"/>
    </mc:Choice>
    <mc:Fallback>
      <p:transition spd="slow" advTm="46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9D9AB8F4-7FE8-40B7-8BC9-2B4EF5F2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Mass Wasting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CD09E5A8-A503-407C-87A9-FB847D1E0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Flow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Wasting initiated or enhanced by addition of water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Water primary force; clay can enhance motion as well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Earthflows – water saturated land moved downhill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Mudflows – originate in arid basins; muddy downslope flows that can accumulate large rock material</a:t>
            </a:r>
          </a:p>
          <a:p>
            <a:pPr lvl="1" eaLnBrk="1" hangingPunct="1">
              <a:buFontTx/>
              <a:buNone/>
            </a:pPr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17412" name="Picture 1">
            <a:extLst>
              <a:ext uri="{FF2B5EF4-FFF2-40B4-BE49-F238E27FC236}">
                <a16:creationId xmlns:a16="http://schemas.microsoft.com/office/drawing/2014/main" id="{088BE501-CA6A-4264-802B-9BF493E0F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b="3241"/>
          <a:stretch>
            <a:fillRect/>
          </a:stretch>
        </p:blipFill>
        <p:spPr bwMode="auto">
          <a:xfrm>
            <a:off x="457200" y="4114800"/>
            <a:ext cx="4014788" cy="239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2">
            <a:extLst>
              <a:ext uri="{FF2B5EF4-FFF2-40B4-BE49-F238E27FC236}">
                <a16:creationId xmlns:a16="http://schemas.microsoft.com/office/drawing/2014/main" id="{7CFE1C98-83EE-4EB6-AC4A-C86818902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8"/>
          <a:stretch>
            <a:fillRect/>
          </a:stretch>
        </p:blipFill>
        <p:spPr bwMode="auto">
          <a:xfrm>
            <a:off x="4724400" y="4343400"/>
            <a:ext cx="4011613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41A68C66-8804-4D38-A188-2F5A2C124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88"/>
    </mc:Choice>
    <mc:Fallback>
      <p:transition spd="slow" advTm="36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5693FEBE-8602-4F2F-9C38-19BFD3CBC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Mass Wasting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83B92C0C-2184-4285-B299-BE3C99BE0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Creep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Unobtrusive downslope flow of soil and regolith </a:t>
            </a:r>
          </a:p>
          <a:p>
            <a:pPr lvl="1" eaLnBrk="1" hangingPunct="1">
              <a:buFontTx/>
              <a:buNone/>
            </a:pPr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18436" name="Picture 1">
            <a:extLst>
              <a:ext uri="{FF2B5EF4-FFF2-40B4-BE49-F238E27FC236}">
                <a16:creationId xmlns:a16="http://schemas.microsoft.com/office/drawing/2014/main" id="{4B706F36-7770-4791-8B78-856457FF0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0" r="-2" b="3162"/>
          <a:stretch>
            <a:fillRect/>
          </a:stretch>
        </p:blipFill>
        <p:spPr bwMode="auto">
          <a:xfrm>
            <a:off x="4267200" y="2133600"/>
            <a:ext cx="44196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3" descr="MPG_11e_Figure_15_25_L">
            <a:extLst>
              <a:ext uri="{FF2B5EF4-FFF2-40B4-BE49-F238E27FC236}">
                <a16:creationId xmlns:a16="http://schemas.microsoft.com/office/drawing/2014/main" id="{95CC7766-43AC-4B5A-A0F3-190212ADC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2057400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7229477B-FCB8-4760-910A-B760A084B1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491"/>
    </mc:Choice>
    <mc:Fallback>
      <p:transition spd="slow" advTm="71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 descr="MPG_11e_Figure_15_28_L">
            <a:extLst>
              <a:ext uri="{FF2B5EF4-FFF2-40B4-BE49-F238E27FC236}">
                <a16:creationId xmlns:a16="http://schemas.microsoft.com/office/drawing/2014/main" id="{2F6C8B01-A3F9-4156-A61A-F1504063B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914400"/>
            <a:ext cx="9099550" cy="476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962688BE-98E6-46E6-B6E9-E8EB2E2DEA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50"/>
    </mc:Choice>
    <mc:Fallback>
      <p:transition spd="slow" advTm="40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F000E956-12F3-4D8D-9138-C551A1B4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Denudation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7ECDE358-7CA7-4669-908F-2F1770F06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Overall effect of distintegration, wearing away, and removal of rock material</a:t>
            </a:r>
          </a:p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Three types of activities: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Weathering- Breaking down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Mass wasting-movement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Erosion=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 removal, transport,deposition</a:t>
            </a: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E62BACE-3DE6-422F-AF97-47893CF65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5"/>
          <a:stretch>
            <a:fillRect/>
          </a:stretch>
        </p:blipFill>
        <p:spPr bwMode="auto">
          <a:xfrm>
            <a:off x="5486400" y="2438400"/>
            <a:ext cx="3200400" cy="320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E1C0E5B3-A75F-4229-BA38-77AC43B9EC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56"/>
    </mc:Choice>
    <mc:Fallback>
      <p:transition spd="slow" advTm="36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03E0D0C5-834E-4779-854D-B4896978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Weathering and Rock Openings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D9BB48F5-F1C2-4E48-AE4D-0F44693D9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Five types of openings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Microscopic – numerous, occur in spaces between rock crystals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Joints – cracks resulting from stress that do not show appreciable displacement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Faults – breaks in bedrock with displacement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Solution cavities – holes created by percolating water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76E756E-64C1-45F6-99AB-666EF7412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8"/>
          <a:stretch>
            <a:fillRect/>
          </a:stretch>
        </p:blipFill>
        <p:spPr bwMode="auto">
          <a:xfrm>
            <a:off x="381000" y="4419600"/>
            <a:ext cx="3960813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4" descr="Rubik.jpg">
            <a:extLst>
              <a:ext uri="{FF2B5EF4-FFF2-40B4-BE49-F238E27FC236}">
                <a16:creationId xmlns:a16="http://schemas.microsoft.com/office/drawing/2014/main" id="{DF510998-EB31-4BCF-8A7E-7DF5906018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962400"/>
            <a:ext cx="25146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1AC5A410-67DB-409F-8B22-8EEE8462F5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12"/>
    </mc:Choice>
    <mc:Fallback>
      <p:transition spd="slow" advTm="47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2ABDC0E0-CFDD-4AAD-9306-5786CD12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Weathering Agents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06349654-F75C-4DBB-A467-8242C04C5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Most are atmospheric</a:t>
            </a:r>
          </a:p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Oxygen, carbon dioxide, and water most important</a:t>
            </a:r>
          </a:p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Temperature changes </a:t>
            </a:r>
          </a:p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Water penetration in bedrock openings</a:t>
            </a:r>
          </a:p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Biotic agents 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Burrowing and/or plant roots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Chemical alteration</a:t>
            </a:r>
          </a:p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Three principal categories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Mechanical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Chemical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Biotic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"/>
    </mc:Choice>
    <mc:Fallback>
      <p:transition spd="slow" advTm="6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B8DD3654-9668-4C06-8431-0EBE1824D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Weathering Agents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6270D043-AF17-4999-8143-F9E1F12FC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Mechanical Weathering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Physical disintegration of rock without changes to its chemical composition</a:t>
            </a:r>
          </a:p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Frost wedging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Freeze–thaw action of water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Ice wedges downward in openings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Ice melts and water falls farther into larger opening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Process repeats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Frost shattering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60ECE04-2264-4597-AB24-07E1FABD4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1"/>
          <a:stretch>
            <a:fillRect/>
          </a:stretch>
        </p:blipFill>
        <p:spPr bwMode="auto">
          <a:xfrm>
            <a:off x="3429000" y="4191000"/>
            <a:ext cx="5257800" cy="21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1F1D9D9A-1B44-4178-AF50-70069AEFA7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96"/>
    </mc:Choice>
    <mc:Fallback>
      <p:transition spd="slow" advTm="51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B1234F2C-9D82-43EE-A1CF-CB21A024A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Weathering Agents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0D6A1433-83E7-4402-B17A-716D4406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Salt wedging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Salt left behind from evaporated water collects and pries apart rock openings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D113C91F-AC91-4DC3-B437-2F1B4B4983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352800"/>
            <a:ext cx="3886200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45DC190F-068D-490A-91CD-F9DCF3C66F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79"/>
    </mc:Choice>
    <mc:Fallback>
      <p:transition spd="slow" advTm="37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870B2D90-91C6-4197-94AF-96DA7CD38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Weathering Agents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0BF81D32-BE3E-4A5E-B7C4-257452B88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Exfoliation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Curved layers peel off of bedrock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Exfoliation dome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Unloading through erosion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Hydration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3CB3728A-3937-4725-856A-052915823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9"/>
          <a:stretch>
            <a:fillRect/>
          </a:stretch>
        </p:blipFill>
        <p:spPr bwMode="auto">
          <a:xfrm>
            <a:off x="3810000" y="3200400"/>
            <a:ext cx="5334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4" descr="250px-Half_dome_yosemite_nationalpark.JPG">
            <a:extLst>
              <a:ext uri="{FF2B5EF4-FFF2-40B4-BE49-F238E27FC236}">
                <a16:creationId xmlns:a16="http://schemas.microsoft.com/office/drawing/2014/main" id="{28099063-B488-4C01-99B5-D82829DDA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0"/>
            <a:ext cx="317500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530010DC-BBBF-487F-B454-66008F8F31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62"/>
    </mc:Choice>
    <mc:Fallback>
      <p:transition spd="slow" advTm="31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3A9E3557-8D88-4E2E-94E0-D3950942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Weathering Agents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4C701A92-2848-4755-9646-B40A77511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Chemical Weathering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Decomposition of rock material through chemical alteration of minerals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Greater surface area is decomposed faster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Moisture required for most processes</a:t>
            </a:r>
          </a:p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Oxidation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Oxygen combined </a:t>
            </a:r>
            <a:br>
              <a:rPr lang="en-US" altLang="en-US">
                <a:cs typeface="Geneva" pitchFamily="84" charset="0"/>
              </a:rPr>
            </a:br>
            <a:r>
              <a:rPr lang="en-US" altLang="en-US">
                <a:cs typeface="Geneva" pitchFamily="84" charset="0"/>
              </a:rPr>
              <a:t>with metallic elements</a:t>
            </a:r>
            <a:br>
              <a:rPr lang="en-US" altLang="en-US">
                <a:cs typeface="Geneva" pitchFamily="84" charset="0"/>
              </a:rPr>
            </a:br>
            <a:r>
              <a:rPr lang="en-US" altLang="en-US">
                <a:cs typeface="Geneva" pitchFamily="84" charset="0"/>
              </a:rPr>
              <a:t>in minerals to form </a:t>
            </a:r>
            <a:br>
              <a:rPr lang="en-US" altLang="en-US">
                <a:cs typeface="Geneva" pitchFamily="84" charset="0"/>
              </a:rPr>
            </a:br>
            <a:r>
              <a:rPr lang="en-US" altLang="en-US">
                <a:cs typeface="Geneva" pitchFamily="84" charset="0"/>
              </a:rPr>
              <a:t>new products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Iron oxide – rusting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11268" name="Picture 1">
            <a:extLst>
              <a:ext uri="{FF2B5EF4-FFF2-40B4-BE49-F238E27FC236}">
                <a16:creationId xmlns:a16="http://schemas.microsoft.com/office/drawing/2014/main" id="{F310050B-E152-41EE-935C-21A937268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4" t="-2" r="2" b="2979"/>
          <a:stretch>
            <a:fillRect/>
          </a:stretch>
        </p:blipFill>
        <p:spPr bwMode="auto">
          <a:xfrm>
            <a:off x="3986213" y="3581400"/>
            <a:ext cx="4929187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5EF2B118-6892-4A7A-AABA-F42480FA9D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45"/>
    </mc:Choice>
    <mc:Fallback>
      <p:transition spd="slow" advTm="44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2E63B9D6-DE3F-48AB-AECA-473143C5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Weathering Agents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F7AA55A5-7187-4EC3-ADB2-2DB2084F0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Hydrolysis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Union of water and another substance to produce a new substance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Igneous rock is particularly susceptible</a:t>
            </a:r>
          </a:p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Carbonation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Reaction between carbon dioxide and carbonate rocks</a:t>
            </a:r>
          </a:p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Less common processes exist as well</a:t>
            </a:r>
          </a:p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Chemically weathered rocks are less coherent and have loose particles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01FE1B46-C63D-4E90-8FFC-D514A72FBE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10"/>
    </mc:Choice>
    <mc:Fallback>
      <p:transition spd="slow" advTm="41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A5Lect_template">
  <a:themeElements>
    <a:clrScheme name="HA5Lect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A5Lect_template">
      <a:majorFont>
        <a:latin typeface="Arial"/>
        <a:ea typeface=""/>
        <a:cs typeface="Arial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A5Lec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MPG_11e_Lecture_Ch02</Template>
  <TotalTime>2479</TotalTime>
  <Words>412</Words>
  <Application>Microsoft Office PowerPoint</Application>
  <PresentationFormat>On-screen Show (4:3)</PresentationFormat>
  <Paragraphs>97</Paragraphs>
  <Slides>16</Slides>
  <Notes>3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ヒラギノ角ゴ Pro W3</vt:lpstr>
      <vt:lpstr>Geneva</vt:lpstr>
      <vt:lpstr>ＭＳ Ｐゴシック</vt:lpstr>
      <vt:lpstr>HA5Lect_template</vt:lpstr>
      <vt:lpstr>Chapter 15  Weathering and Mass Wasting</vt:lpstr>
      <vt:lpstr>Denudation</vt:lpstr>
      <vt:lpstr>Weathering and Rock Openings</vt:lpstr>
      <vt:lpstr>Weathering Agents</vt:lpstr>
      <vt:lpstr>Weathering Agents</vt:lpstr>
      <vt:lpstr>Weathering Agents</vt:lpstr>
      <vt:lpstr>Weathering Agents</vt:lpstr>
      <vt:lpstr>Weathering Agents</vt:lpstr>
      <vt:lpstr>Weathering Agents</vt:lpstr>
      <vt:lpstr>Weathering Agents</vt:lpstr>
      <vt:lpstr>Mass Wasting</vt:lpstr>
      <vt:lpstr>Mass Wasting</vt:lpstr>
      <vt:lpstr>Mass Wasting</vt:lpstr>
      <vt:lpstr>Mass Wasting</vt:lpstr>
      <vt:lpstr>Mass Wasting</vt:lpstr>
      <vt:lpstr>PowerPoint Presentation</vt:lpstr>
    </vt:vector>
  </TitlesOfParts>
  <Company>뿿ˤʤ㏘뿿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U</dc:creator>
  <cp:lastModifiedBy>greg57</cp:lastModifiedBy>
  <cp:revision>261</cp:revision>
  <dcterms:created xsi:type="dcterms:W3CDTF">2007-09-26T05:29:17Z</dcterms:created>
  <dcterms:modified xsi:type="dcterms:W3CDTF">2017-12-08T00:25:52Z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